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ssistant Regular Bold" panose="020B0604020202020204" charset="-79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rmorant Garamond Bold" panose="00000800000000000000" pitchFamily="2" charset="0"/>
      <p:regular r:id="rId27"/>
      <p:bold r:id="rId28"/>
    </p:embeddedFont>
    <p:embeddedFont>
      <p:font typeface="Cormorant Garamond Medium" panose="020B0604020202020204" charset="0"/>
      <p:regular r:id="rId29"/>
    </p:embeddedFont>
    <p:embeddedFont>
      <p:font typeface="Cormorant Garamond Medium Bold" panose="020B0604020202020204" charset="0"/>
      <p:regular r:id="rId30"/>
    </p:embeddedFont>
    <p:embeddedFont>
      <p:font typeface="Mixa" panose="020B0604020202020204" charset="0"/>
      <p:regular r:id="rId31"/>
    </p:embeddedFont>
    <p:embeddedFont>
      <p:font typeface="Open Sans 1" panose="020B0604020202020204" charset="0"/>
      <p:regular r:id="rId32"/>
    </p:embeddedFont>
    <p:embeddedFont>
      <p:font typeface="Open Sans 2" panose="020B0604020202020204" charset="0"/>
      <p:regular r:id="rId33"/>
    </p:embeddedFont>
    <p:embeddedFont>
      <p:font typeface="Open Sans 2 Bold" panose="020B0604020202020204" charset="0"/>
      <p:regular r:id="rId34"/>
    </p:embeddedFont>
    <p:embeddedFont>
      <p:font typeface="Open Sans Extra Bold" panose="020B0604020202020204" charset="0"/>
      <p:regular r:id="rId35"/>
    </p:embeddedFont>
    <p:embeddedFont>
      <p:font typeface="Oregano" panose="020B0604020202020204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9459" b="945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24372" y="6226504"/>
            <a:ext cx="9183315" cy="8283"/>
          </a:xfrm>
          <a:prstGeom prst="rect">
            <a:avLst/>
          </a:prstGeom>
          <a:solidFill>
            <a:srgbClr val="E0DFE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24" t="5382" r="6885" b="5867"/>
          <a:stretch>
            <a:fillRect/>
          </a:stretch>
        </p:blipFill>
        <p:spPr>
          <a:xfrm>
            <a:off x="16026565" y="534584"/>
            <a:ext cx="1489861" cy="14579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57711" y="6107604"/>
            <a:ext cx="4130289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339530" y="6743700"/>
            <a:ext cx="473646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 l="15602" t="10912" r="4032" b="15009"/>
          <a:stretch>
            <a:fillRect/>
          </a:stretch>
        </p:blipFill>
        <p:spPr>
          <a:xfrm>
            <a:off x="55917" y="1722111"/>
            <a:ext cx="3341014" cy="33248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324372" y="4473238"/>
            <a:ext cx="9183315" cy="12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2"/>
              </a:lnSpc>
            </a:pPr>
            <a:r>
              <a:rPr lang="en-US" sz="9565" spc="-191">
                <a:solidFill>
                  <a:srgbClr val="E0DFE0"/>
                </a:solidFill>
                <a:latin typeface="Cormorant Garamond Bold Bold"/>
              </a:rPr>
              <a:t>Hire-Me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22869" y="312367"/>
            <a:ext cx="10186321" cy="168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0DFE0"/>
                </a:solidFill>
                <a:latin typeface="Cormorant Garamond Bold Bold"/>
              </a:rPr>
              <a:t>Dr. D. Y. Patil College of Engineering,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0DFE0"/>
                </a:solidFill>
                <a:latin typeface="Cormorant Garamond Bold Bold"/>
              </a:rPr>
              <a:t> Akurdi, Pune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4372" y="6496592"/>
            <a:ext cx="9183315" cy="43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spc="151">
                <a:solidFill>
                  <a:srgbClr val="E0DFE0"/>
                </a:solidFill>
                <a:latin typeface="Open Sans 1"/>
              </a:rPr>
              <a:t>A Recruitement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0342" y="3074737"/>
            <a:ext cx="5211377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A6A6A6"/>
                </a:solidFill>
                <a:latin typeface="Cormorant Garamond Bold"/>
              </a:rPr>
              <a:t>DBMS Lab Miniproject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8144" y="3685504"/>
            <a:ext cx="8185106" cy="5675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30243" y="240399"/>
            <a:ext cx="5067119" cy="1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5"/>
              </a:lnSpc>
            </a:pPr>
            <a:r>
              <a:rPr lang="en-US" sz="7696">
                <a:solidFill>
                  <a:srgbClr val="E9D8BA"/>
                </a:solidFill>
                <a:latin typeface="Mixa"/>
              </a:rPr>
              <a:t>ScreenShots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6397" y="3685504"/>
            <a:ext cx="8232349" cy="56757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5057" y="2809307"/>
            <a:ext cx="4565367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FFFFFF"/>
                </a:solidFill>
                <a:latin typeface="Open Sans 2 Bold"/>
              </a:rPr>
              <a:t>Main Screen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6040" y="2809307"/>
            <a:ext cx="4565367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FFFFFF"/>
                </a:solidFill>
                <a:latin typeface="Open Sans 2 Bold"/>
              </a:rPr>
              <a:t>Registration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5532" y="3075927"/>
            <a:ext cx="5844804" cy="40628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43881" y="203251"/>
            <a:ext cx="6215419" cy="4341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3881" y="5741757"/>
            <a:ext cx="6215419" cy="43077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915450">
            <a:off x="7486941" y="3449800"/>
            <a:ext cx="3415585" cy="657376"/>
            <a:chOff x="0" y="0"/>
            <a:chExt cx="2230342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2230343" cy="434340"/>
            </a:xfrm>
            <a:custGeom>
              <a:avLst/>
              <a:gdLst/>
              <a:ahLst/>
              <a:cxnLst/>
              <a:rect l="l" t="t" r="r" b="b"/>
              <a:pathLst>
                <a:path w="2230343" h="434340">
                  <a:moveTo>
                    <a:pt x="2212563" y="187960"/>
                  </a:moveTo>
                  <a:lnTo>
                    <a:pt x="1950943" y="11430"/>
                  </a:lnTo>
                  <a:cubicBezTo>
                    <a:pt x="1933162" y="0"/>
                    <a:pt x="1910303" y="3810"/>
                    <a:pt x="1897603" y="21590"/>
                  </a:cubicBezTo>
                  <a:cubicBezTo>
                    <a:pt x="1886172" y="39370"/>
                    <a:pt x="1889983" y="62230"/>
                    <a:pt x="1907763" y="74930"/>
                  </a:cubicBezTo>
                  <a:lnTo>
                    <a:pt x="206651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66513" y="257810"/>
                  </a:lnTo>
                  <a:lnTo>
                    <a:pt x="1907763" y="364490"/>
                  </a:lnTo>
                  <a:cubicBezTo>
                    <a:pt x="1889983" y="375920"/>
                    <a:pt x="1886173" y="400050"/>
                    <a:pt x="1897603" y="417830"/>
                  </a:cubicBezTo>
                  <a:cubicBezTo>
                    <a:pt x="1905223" y="429260"/>
                    <a:pt x="1916653" y="434340"/>
                    <a:pt x="1929353" y="434340"/>
                  </a:cubicBezTo>
                  <a:cubicBezTo>
                    <a:pt x="1936973" y="434340"/>
                    <a:pt x="1944593" y="431800"/>
                    <a:pt x="1950943" y="427990"/>
                  </a:cubicBezTo>
                  <a:lnTo>
                    <a:pt x="2213833" y="251460"/>
                  </a:lnTo>
                  <a:cubicBezTo>
                    <a:pt x="2223993" y="243840"/>
                    <a:pt x="2230343" y="232410"/>
                    <a:pt x="2230343" y="219710"/>
                  </a:cubicBezTo>
                  <a:cubicBezTo>
                    <a:pt x="2230343" y="207010"/>
                    <a:pt x="2223993" y="195580"/>
                    <a:pt x="2212563" y="1879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7" name="Group 7"/>
          <p:cNvGrpSpPr/>
          <p:nvPr/>
        </p:nvGrpSpPr>
        <p:grpSpPr>
          <a:xfrm rot="1562202">
            <a:off x="7434219" y="6860655"/>
            <a:ext cx="3363900" cy="657376"/>
            <a:chOff x="0" y="0"/>
            <a:chExt cx="2196593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96593" cy="434340"/>
            </a:xfrm>
            <a:custGeom>
              <a:avLst/>
              <a:gdLst/>
              <a:ahLst/>
              <a:cxnLst/>
              <a:rect l="l" t="t" r="r" b="b"/>
              <a:pathLst>
                <a:path w="2196593" h="434340">
                  <a:moveTo>
                    <a:pt x="2178813" y="187960"/>
                  </a:moveTo>
                  <a:lnTo>
                    <a:pt x="1917193" y="11430"/>
                  </a:lnTo>
                  <a:cubicBezTo>
                    <a:pt x="1899413" y="0"/>
                    <a:pt x="1876553" y="3810"/>
                    <a:pt x="1863853" y="21590"/>
                  </a:cubicBezTo>
                  <a:cubicBezTo>
                    <a:pt x="1852423" y="39370"/>
                    <a:pt x="1856233" y="62230"/>
                    <a:pt x="1874013" y="74930"/>
                  </a:cubicBezTo>
                  <a:lnTo>
                    <a:pt x="203276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2763" y="257810"/>
                  </a:lnTo>
                  <a:lnTo>
                    <a:pt x="1874013" y="364490"/>
                  </a:lnTo>
                  <a:cubicBezTo>
                    <a:pt x="1856233" y="375920"/>
                    <a:pt x="1852423" y="400050"/>
                    <a:pt x="1863853" y="417830"/>
                  </a:cubicBezTo>
                  <a:cubicBezTo>
                    <a:pt x="1871473" y="429260"/>
                    <a:pt x="1882903" y="434340"/>
                    <a:pt x="1895603" y="434340"/>
                  </a:cubicBezTo>
                  <a:cubicBezTo>
                    <a:pt x="1903223" y="434340"/>
                    <a:pt x="1910843" y="431800"/>
                    <a:pt x="1917193" y="427990"/>
                  </a:cubicBezTo>
                  <a:lnTo>
                    <a:pt x="2180083" y="251460"/>
                  </a:lnTo>
                  <a:cubicBezTo>
                    <a:pt x="2190243" y="243840"/>
                    <a:pt x="2196593" y="232410"/>
                    <a:pt x="2196593" y="219710"/>
                  </a:cubicBezTo>
                  <a:cubicBezTo>
                    <a:pt x="2196593" y="207010"/>
                    <a:pt x="2190243" y="195580"/>
                    <a:pt x="2178813" y="1879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9" name="TextBox 9"/>
          <p:cNvSpPr txBox="1"/>
          <p:nvPr/>
        </p:nvSpPr>
        <p:spPr>
          <a:xfrm rot="1638756">
            <a:off x="8080296" y="6329420"/>
            <a:ext cx="1845564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9D8BA"/>
                </a:solidFill>
                <a:latin typeface="Open Sans 2 Bold"/>
              </a:rPr>
              <a:t>Client</a:t>
            </a:r>
          </a:p>
        </p:txBody>
      </p:sp>
      <p:sp>
        <p:nvSpPr>
          <p:cNvPr id="10" name="TextBox 10"/>
          <p:cNvSpPr txBox="1"/>
          <p:nvPr/>
        </p:nvSpPr>
        <p:spPr>
          <a:xfrm rot="-959373">
            <a:off x="7791481" y="3091532"/>
            <a:ext cx="2157668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9D8BA"/>
                </a:solidFill>
                <a:latin typeface="Open Sans 2 Bold"/>
              </a:rPr>
              <a:t>Recruiter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5216" y="1971241"/>
            <a:ext cx="7031324" cy="48550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78976" y="4398786"/>
            <a:ext cx="8011857" cy="55471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3691" y="-76942"/>
            <a:ext cx="3972451" cy="14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1"/>
              </a:lnSpc>
            </a:pPr>
            <a:r>
              <a:rPr lang="en-US" sz="8301">
                <a:solidFill>
                  <a:srgbClr val="E9D8BA"/>
                </a:solidFill>
                <a:latin typeface="Mixa"/>
              </a:rPr>
              <a:t>Recruiter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22386" y="1028700"/>
            <a:ext cx="3660675" cy="3422679"/>
            <a:chOff x="0" y="0"/>
            <a:chExt cx="4880899" cy="4563573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1906018" y="3779874"/>
              <a:ext cx="1068862" cy="498535"/>
              <a:chOff x="0" y="0"/>
              <a:chExt cx="920336" cy="4292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880899" cy="3380023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17892" y="1311017"/>
              <a:ext cx="3946581" cy="700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Post a Job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70541" y="6819277"/>
            <a:ext cx="3660675" cy="3467723"/>
            <a:chOff x="0" y="0"/>
            <a:chExt cx="4880899" cy="4623630"/>
          </a:xfrm>
        </p:grpSpPr>
        <p:grpSp>
          <p:nvGrpSpPr>
            <p:cNvPr id="11" name="Group 11"/>
            <p:cNvGrpSpPr/>
            <p:nvPr/>
          </p:nvGrpSpPr>
          <p:grpSpPr>
            <a:xfrm rot="5323298">
              <a:off x="1679668" y="290592"/>
              <a:ext cx="1068862" cy="498535"/>
              <a:chOff x="0" y="0"/>
              <a:chExt cx="920336" cy="4292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243607"/>
              <a:ext cx="4880899" cy="3380023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40808" y="2390736"/>
              <a:ext cx="3946581" cy="1452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Recruiter Main </a:t>
              </a:r>
            </a:p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Screen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0879" y="804471"/>
            <a:ext cx="7111584" cy="49688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0040" y="4468375"/>
            <a:ext cx="7189793" cy="49498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515510" y="1028700"/>
            <a:ext cx="3678852" cy="3439675"/>
            <a:chOff x="0" y="0"/>
            <a:chExt cx="4905136" cy="4586233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1915483" y="3798643"/>
              <a:ext cx="1074170" cy="501011"/>
              <a:chOff x="0" y="0"/>
              <a:chExt cx="920336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05136" cy="339680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07054" y="940139"/>
              <a:ext cx="3966178" cy="14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</a:pPr>
              <a:endParaRPr/>
            </a:p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55759" y="5773358"/>
            <a:ext cx="3678852" cy="3484942"/>
            <a:chOff x="0" y="0"/>
            <a:chExt cx="4905136" cy="4646589"/>
          </a:xfrm>
        </p:grpSpPr>
        <p:grpSp>
          <p:nvGrpSpPr>
            <p:cNvPr id="10" name="Group 10"/>
            <p:cNvGrpSpPr/>
            <p:nvPr/>
          </p:nvGrpSpPr>
          <p:grpSpPr>
            <a:xfrm rot="5323298">
              <a:off x="1688008" y="292035"/>
              <a:ext cx="1074170" cy="501011"/>
              <a:chOff x="0" y="0"/>
              <a:chExt cx="920336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249783"/>
              <a:ext cx="4905136" cy="339680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42004" y="2402891"/>
              <a:ext cx="3966178" cy="14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Posted</a:t>
              </a:r>
            </a:p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 Jobs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7474" y="2768253"/>
            <a:ext cx="10274672" cy="70428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3316" y="63777"/>
            <a:ext cx="4066883" cy="160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68"/>
              </a:lnSpc>
            </a:pPr>
            <a:r>
              <a:rPr lang="en-US" sz="10048" dirty="0">
                <a:solidFill>
                  <a:srgbClr val="E9D8BA"/>
                </a:solidFill>
                <a:latin typeface="Mixa"/>
              </a:rPr>
              <a:t>Client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72145" y="5913898"/>
            <a:ext cx="997352" cy="375758"/>
            <a:chOff x="0" y="0"/>
            <a:chExt cx="1139359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1139359" cy="434340"/>
            </a:xfrm>
            <a:custGeom>
              <a:avLst/>
              <a:gdLst/>
              <a:ahLst/>
              <a:cxnLst/>
              <a:rect l="l" t="t" r="r" b="b"/>
              <a:pathLst>
                <a:path w="1139359" h="434340">
                  <a:moveTo>
                    <a:pt x="1121579" y="187960"/>
                  </a:moveTo>
                  <a:lnTo>
                    <a:pt x="859959" y="11430"/>
                  </a:lnTo>
                  <a:cubicBezTo>
                    <a:pt x="842179" y="0"/>
                    <a:pt x="819319" y="3810"/>
                    <a:pt x="806619" y="21590"/>
                  </a:cubicBezTo>
                  <a:cubicBezTo>
                    <a:pt x="795189" y="39370"/>
                    <a:pt x="798999" y="62230"/>
                    <a:pt x="816779" y="74930"/>
                  </a:cubicBezTo>
                  <a:lnTo>
                    <a:pt x="97552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75529" y="257810"/>
                  </a:lnTo>
                  <a:lnTo>
                    <a:pt x="816779" y="364490"/>
                  </a:lnTo>
                  <a:cubicBezTo>
                    <a:pt x="798999" y="375920"/>
                    <a:pt x="795189" y="400050"/>
                    <a:pt x="806619" y="417830"/>
                  </a:cubicBezTo>
                  <a:cubicBezTo>
                    <a:pt x="814239" y="429260"/>
                    <a:pt x="825669" y="434340"/>
                    <a:pt x="838369" y="434340"/>
                  </a:cubicBezTo>
                  <a:cubicBezTo>
                    <a:pt x="845989" y="434340"/>
                    <a:pt x="853609" y="431800"/>
                    <a:pt x="859959" y="427990"/>
                  </a:cubicBezTo>
                  <a:lnTo>
                    <a:pt x="1122849" y="251460"/>
                  </a:lnTo>
                  <a:cubicBezTo>
                    <a:pt x="1133009" y="243840"/>
                    <a:pt x="1139359" y="232410"/>
                    <a:pt x="1139359" y="219710"/>
                  </a:cubicBezTo>
                  <a:cubicBezTo>
                    <a:pt x="1139359" y="207010"/>
                    <a:pt x="1133009" y="195580"/>
                    <a:pt x="1121579" y="18796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58117" y="4701212"/>
            <a:ext cx="3861902" cy="26743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31021" y="5575941"/>
            <a:ext cx="2974633" cy="110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231F20"/>
                </a:solidFill>
                <a:latin typeface="Open Sans 2"/>
              </a:rPr>
              <a:t>Client Main Screen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060" y="369063"/>
            <a:ext cx="8115300" cy="55792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63253" y="4153327"/>
            <a:ext cx="8280306" cy="57646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48565" y="5948332"/>
            <a:ext cx="4190482" cy="3969605"/>
            <a:chOff x="0" y="0"/>
            <a:chExt cx="5587310" cy="5292806"/>
          </a:xfrm>
        </p:grpSpPr>
        <p:grpSp>
          <p:nvGrpSpPr>
            <p:cNvPr id="5" name="Group 5"/>
            <p:cNvGrpSpPr/>
            <p:nvPr/>
          </p:nvGrpSpPr>
          <p:grpSpPr>
            <a:xfrm rot="5323298">
              <a:off x="1922765" y="332649"/>
              <a:ext cx="1223558" cy="570688"/>
              <a:chOff x="0" y="0"/>
              <a:chExt cx="920336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423594"/>
              <a:ext cx="5587310" cy="386921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75661" y="2725967"/>
              <a:ext cx="4517768" cy="167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07"/>
                </a:lnSpc>
              </a:pPr>
              <a:r>
                <a:rPr lang="en-US" sz="3647">
                  <a:solidFill>
                    <a:srgbClr val="231F20"/>
                  </a:solidFill>
                  <a:latin typeface="Open Sans 2"/>
                </a:rPr>
                <a:t>Available</a:t>
              </a:r>
            </a:p>
            <a:p>
              <a:pPr algn="ctr">
                <a:lnSpc>
                  <a:spcPts val="5107"/>
                </a:lnSpc>
              </a:pPr>
              <a:r>
                <a:rPr lang="en-US" sz="3647">
                  <a:solidFill>
                    <a:srgbClr val="231F20"/>
                  </a:solidFill>
                  <a:latin typeface="Open Sans 2"/>
                </a:rPr>
                <a:t> Jobs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03277" y="643383"/>
            <a:ext cx="3919833" cy="3664989"/>
            <a:chOff x="0" y="0"/>
            <a:chExt cx="5226444" cy="4886652"/>
          </a:xfrm>
        </p:grpSpPr>
        <p:grpSp>
          <p:nvGrpSpPr>
            <p:cNvPr id="10" name="Group 10"/>
            <p:cNvGrpSpPr/>
            <p:nvPr/>
          </p:nvGrpSpPr>
          <p:grpSpPr>
            <a:xfrm rot="-5400000">
              <a:off x="2040955" y="4047471"/>
              <a:ext cx="1144533" cy="533829"/>
              <a:chOff x="0" y="0"/>
              <a:chExt cx="920336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226444" cy="361931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20617" y="995940"/>
              <a:ext cx="4225980" cy="156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7"/>
                </a:lnSpc>
              </a:pPr>
              <a:r>
                <a:rPr lang="en-US" sz="3412">
                  <a:solidFill>
                    <a:srgbClr val="231F20"/>
                  </a:solidFill>
                  <a:latin typeface="Open Sans 2"/>
                </a:rPr>
                <a:t>My Applications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3621" y="640080"/>
            <a:ext cx="7525053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5E85E5"/>
                </a:solidFill>
                <a:latin typeface="Cormorant Garamond Medium Bold"/>
              </a:rPr>
              <a:t>S/w and H/w 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92161" y="3385766"/>
            <a:ext cx="8566739" cy="505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Laptop / PC having windows 7 or higher/Linux/MacOS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Minimum i3 processor and 500 mb space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Python Environment , Tkinter 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Database MySQL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7340" y="2639006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544" y="711832"/>
            <a:ext cx="7525053" cy="1313549"/>
            <a:chOff x="0" y="0"/>
            <a:chExt cx="10033404" cy="175139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 spc="225">
                  <a:solidFill>
                    <a:srgbClr val="7866BD"/>
                  </a:solidFill>
                  <a:latin typeface="Cormorant Garamond Medium Bold"/>
                </a:rPr>
                <a:t>Advantages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4" name="TextBox 14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6455" y="2253618"/>
            <a:ext cx="8566739" cy="223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It is very useful for the clients as well as Recruiter to connect easily and free to search jobs anytime.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Simple UI and one click functionalities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99621" y="5143500"/>
            <a:ext cx="7525053" cy="1313549"/>
            <a:chOff x="0" y="0"/>
            <a:chExt cx="10033404" cy="17513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225">
                  <a:solidFill>
                    <a:srgbClr val="7866BD"/>
                  </a:solidFill>
                  <a:latin typeface="Cormorant Garamond Medium Bold"/>
                </a:rPr>
                <a:t>Disa</a:t>
              </a:r>
              <a:r>
                <a:rPr lang="en-US" sz="7500" u="none" spc="225">
                  <a:solidFill>
                    <a:srgbClr val="7866BD"/>
                  </a:solidFill>
                  <a:latin typeface="Cormorant Garamond Medium Bold"/>
                </a:rPr>
                <a:t>dvantages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386455" y="6018984"/>
            <a:ext cx="8566739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The only disadvantage at this moment is it requires python and some dependencies as it is GUI based but can be overlooked in future 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-3376896" y="1028700"/>
            <a:ext cx="9307130" cy="8059555"/>
            <a:chOff x="0" y="0"/>
            <a:chExt cx="4282440" cy="370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t="-36663" b="-36663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6595" y="1028700"/>
            <a:ext cx="7525053" cy="1737726"/>
            <a:chOff x="0" y="0"/>
            <a:chExt cx="10033404" cy="231696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225">
                  <a:solidFill>
                    <a:srgbClr val="7866BD"/>
                  </a:solidFill>
                  <a:latin typeface="Cormorant Garamond Medium Bold"/>
                </a:rPr>
                <a:t>Future Scope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304124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006623" y="1649092"/>
            <a:ext cx="8070646" cy="698881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7730" r="-773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45752" y="3574361"/>
            <a:ext cx="8566739" cy="448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More Features can be added like we can make Resume on it and can share to nearby recruiters.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It can be implemented on web platform and hosted on web so it can be accessed from any device.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Super-User Panel For Future Features.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112491" y="9067286"/>
            <a:ext cx="1146809" cy="382028"/>
            <a:chOff x="0" y="0"/>
            <a:chExt cx="1529078" cy="50937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6424C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1482488" y="9253537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7" name="TextBox 17"/>
          <p:cNvSpPr txBox="1"/>
          <p:nvPr/>
        </p:nvSpPr>
        <p:spPr>
          <a:xfrm>
            <a:off x="9921119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999"/>
          </a:blip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4000500"/>
            <a:ext cx="18288000" cy="1828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657577" y="2655054"/>
            <a:ext cx="10366807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000500" y="4568409"/>
            <a:ext cx="523988" cy="3602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82903" y="1028700"/>
            <a:ext cx="103668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Cormorant Garamond Medium Bold"/>
              </a:rPr>
              <a:t>Quote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06588" y="4653280"/>
            <a:ext cx="9074825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FFFFFF"/>
                </a:solidFill>
                <a:latin typeface="Oregano"/>
              </a:rPr>
              <a:t>It's the journey rather than the destination, 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Oregano"/>
              </a:rPr>
              <a:t>which makes the travel interesting.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19418" y="5604510"/>
            <a:ext cx="523988" cy="3602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5825" y="2635358"/>
            <a:ext cx="10287000" cy="4181895"/>
            <a:chOff x="0" y="0"/>
            <a:chExt cx="13716000" cy="557586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2329460"/>
              <a:ext cx="13716000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508740" cy="162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80">
                  <a:solidFill>
                    <a:srgbClr val="1C09B2"/>
                  </a:solidFill>
                  <a:latin typeface="Cormorant Garamond Bold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35249"/>
              <a:ext cx="9508740" cy="2340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46424C"/>
                  </a:solidFill>
                  <a:latin typeface="Cormorant Garamond Medium Bold"/>
                </a:rPr>
                <a:t>To make database management system which can be use for creating and applying jobs by recruiters and clients .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691096" y="1103095"/>
            <a:ext cx="9331676" cy="808081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6973" r="-269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171607" y="8838686"/>
            <a:ext cx="1146809" cy="382028"/>
            <a:chOff x="0" y="0"/>
            <a:chExt cx="1529078" cy="50937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541604" y="90249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6" name="TextBox 16"/>
          <p:cNvSpPr txBox="1"/>
          <p:nvPr/>
        </p:nvSpPr>
        <p:spPr>
          <a:xfrm>
            <a:off x="9980234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13943" y="2948940"/>
            <a:ext cx="3019234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1293" y="3131820"/>
            <a:ext cx="85380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Cormorant Garamond Bold Bold"/>
              </a:rPr>
              <a:t>Presented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52818" y="4637283"/>
            <a:ext cx="545190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Karan Gandhi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Hitesh Kowdiki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Sanket Mense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233" y="2099352"/>
            <a:ext cx="7525053" cy="5088927"/>
            <a:chOff x="0" y="0"/>
            <a:chExt cx="10033404" cy="6785237"/>
          </a:xfrm>
        </p:grpSpPr>
        <p:sp>
          <p:nvSpPr>
            <p:cNvPr id="3" name="AutoShape 3"/>
            <p:cNvSpPr/>
            <p:nvPr/>
          </p:nvSpPr>
          <p:spPr>
            <a:xfrm>
              <a:off x="0" y="2085788"/>
              <a:ext cx="10033404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75">
                  <a:solidFill>
                    <a:srgbClr val="1C09B2"/>
                  </a:solidFill>
                  <a:latin typeface="Cormorant Garamond Bold Bold"/>
                </a:rPr>
                <a:t>In</a:t>
              </a:r>
              <a:r>
                <a:rPr lang="en-US" sz="7500" u="none" spc="75">
                  <a:solidFill>
                    <a:srgbClr val="1C09B2"/>
                  </a:solidFill>
                  <a:latin typeface="Cormorant Garamond Bold Bold"/>
                </a:rPr>
                <a:t>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84077"/>
              <a:ext cx="10033404" cy="420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800" spc="28">
                  <a:solidFill>
                    <a:srgbClr val="46424C"/>
                  </a:solidFill>
                  <a:latin typeface="Cormorant Garamond Medium Bold"/>
                </a:rPr>
                <a:t>A Social Enterprise - Bridging the gap between students and Corporates.</a:t>
              </a:r>
            </a:p>
            <a:p>
              <a:pPr>
                <a:lnSpc>
                  <a:spcPts val="4200"/>
                </a:lnSpc>
              </a:pPr>
              <a:r>
                <a:rPr lang="en-US" sz="2800" spc="28">
                  <a:solidFill>
                    <a:srgbClr val="46424C"/>
                  </a:solidFill>
                  <a:latin typeface="Cormorant Garamond Medium Bold"/>
                </a:rPr>
                <a:t>Hire-Me is an Platform providing freshers jobs- linking corporate, students and colleges and forms a link between recruiters and clients who are in search for job.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20072" y="90672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2590069" y="92535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0677" y="2097405"/>
            <a:ext cx="7588623" cy="616575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-2571750" y="-257175"/>
            <a:ext cx="10801350" cy="10801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60944" y="1568289"/>
            <a:ext cx="7361346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pc="390">
                <a:solidFill>
                  <a:srgbClr val="46424C"/>
                </a:solidFill>
                <a:latin typeface="Open Sans 1"/>
              </a:rPr>
              <a:t>OUR PROJECT HIRE-ME IS A RECRUITEMENT DATABASE MANAGEMENT SYSTEM WHICH CAN BE USE FOR CREATING AND APPLYING JOBS 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0944" y="5913793"/>
            <a:ext cx="736134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390">
                <a:solidFill>
                  <a:srgbClr val="46424C"/>
                </a:solidFill>
                <a:latin typeface="Open Sans 1"/>
              </a:rPr>
              <a:t>IT HAS A WELL ORGANISED INTERFACE AND SOME ONE CLICKABLE FUNCTIONALITIES.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14438527" y="441103"/>
            <a:ext cx="9525" cy="8504875"/>
          </a:xfrm>
          <a:prstGeom prst="rect">
            <a:avLst/>
          </a:prstGeom>
          <a:solidFill>
            <a:srgbClr val="1C09B2"/>
          </a:solidFill>
        </p:spPr>
      </p:sp>
      <p:grpSp>
        <p:nvGrpSpPr>
          <p:cNvPr id="6" name="Group 6"/>
          <p:cNvGrpSpPr/>
          <p:nvPr/>
        </p:nvGrpSpPr>
        <p:grpSpPr>
          <a:xfrm>
            <a:off x="16382224" y="9317242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752221" y="9503494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20459" y="4965947"/>
            <a:ext cx="3482150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94525" y="2028923"/>
            <a:ext cx="5927411" cy="178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0"/>
              </a:lnSpc>
            </a:pPr>
            <a:r>
              <a:rPr lang="en-US" sz="5884">
                <a:solidFill>
                  <a:srgbClr val="FFFFFF"/>
                </a:solidFill>
                <a:latin typeface="Cormorant Garamond Medium Bold"/>
              </a:rPr>
              <a:t>What our Project Focuses on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0852" y="9298706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818003" y="1174235"/>
            <a:ext cx="10441297" cy="719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Tkinter is the standard GUI library for Python. Python when combined with Tkinter provides a fast and easy way to create GUI applications. Tkinter provides a powerful object-oriented interface to the Tk GUI toolkit.</a:t>
            </a:r>
          </a:p>
          <a:p>
            <a:pPr>
              <a:lnSpc>
                <a:spcPts val="4800"/>
              </a:lnSpc>
            </a:pPr>
            <a:endParaRPr lang="en-US" sz="3200">
              <a:solidFill>
                <a:srgbClr val="FFFFFF"/>
              </a:solidFill>
              <a:latin typeface="Cormorant Garamond Medium"/>
            </a:endParaRP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Creating a GUI application using Tkinter is an easy task. All you need to do is perform the following steps −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Import the Tkinter module.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Create the GUI application main window.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Add one or more of the widgets to the GUI application.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Enter the main event loop to take action against each event triggered by the user.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"/>
              </a:rPr>
              <a:t>04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565" y="2198819"/>
            <a:ext cx="4944921" cy="556468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6394" y="574665"/>
            <a:ext cx="2931758" cy="114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65"/>
              </a:lnSpc>
              <a:spcBef>
                <a:spcPct val="0"/>
              </a:spcBef>
            </a:pPr>
            <a:r>
              <a:rPr lang="en-US" sz="7554" u="none">
                <a:solidFill>
                  <a:srgbClr val="FFFFFF"/>
                </a:solidFill>
                <a:latin typeface="Cormorant Garamond Bold Bold"/>
              </a:rPr>
              <a:t>Tkinter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7527" y="959532"/>
            <a:ext cx="7594070" cy="22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Cormorant Garamond Bold Bold"/>
              </a:rPr>
              <a:t>What are Features of our project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2491255"/>
            <a:ext cx="8115300" cy="5410606"/>
            <a:chOff x="0" y="0"/>
            <a:chExt cx="10820400" cy="72141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31038"/>
              <a:ext cx="229128" cy="22912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75404" y="28575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A 1050 x 700 gui window.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1861772"/>
              <a:ext cx="229128" cy="22912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75404" y="1659309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Register Panel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5123241"/>
              <a:ext cx="229128" cy="22912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75404" y="4920778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Recruiter Login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3492507"/>
              <a:ext cx="229128" cy="229128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75404" y="3290044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Client Login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6753976"/>
              <a:ext cx="229128" cy="22912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75404" y="6551513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Various Features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83446" y="3967540"/>
            <a:ext cx="3137535" cy="4114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9750" y="3275212"/>
            <a:ext cx="7550848" cy="21492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9141" y="7012129"/>
            <a:ext cx="7581457" cy="23749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1195" y="575310"/>
            <a:ext cx="6592028" cy="120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7029">
                <a:solidFill>
                  <a:srgbClr val="E9D8BA"/>
                </a:solidFill>
                <a:latin typeface="Open Sans Extra Bold"/>
              </a:rPr>
              <a:t>Schemas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6548"/>
            <a:ext cx="5167349" cy="54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814" lvl="1" indent="-339907">
              <a:lnSpc>
                <a:spcPts val="4408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Open Sans 2 Bold"/>
              </a:rPr>
              <a:t>  Users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9141" y="6268264"/>
            <a:ext cx="4968172" cy="51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Open Sans 2 Bold"/>
              </a:rPr>
              <a:t>2.   Recruiter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81542" y="4672760"/>
            <a:ext cx="6777758" cy="309111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81542" y="4055367"/>
            <a:ext cx="4477745" cy="47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9"/>
              </a:lnSpc>
              <a:spcBef>
                <a:spcPct val="0"/>
              </a:spcBef>
            </a:pPr>
            <a:r>
              <a:rPr lang="en-US" sz="2728" u="none">
                <a:solidFill>
                  <a:srgbClr val="FFFFFF"/>
                </a:solidFill>
                <a:latin typeface="Open Sans 2 Bold"/>
              </a:rPr>
              <a:t>3.   Client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9141" y="1516966"/>
            <a:ext cx="7647547" cy="28821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9141" y="857924"/>
            <a:ext cx="5075473" cy="51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FFFFFF"/>
                </a:solidFill>
                <a:latin typeface="Open Sans 2 Bold"/>
              </a:rPr>
              <a:t>4.   Job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9141" y="6127034"/>
            <a:ext cx="7904859" cy="2296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9141" y="5270195"/>
            <a:ext cx="5447419" cy="57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Open Sans 2 Bold"/>
              </a:rPr>
              <a:t>5.   Application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0" name="TextBox 10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08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1034" b="1034"/>
          <a:stretch>
            <a:fillRect/>
          </a:stretch>
        </p:blipFill>
        <p:spPr>
          <a:xfrm>
            <a:off x="7013181" y="1766290"/>
            <a:ext cx="2845894" cy="110854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3806"/>
          <a:stretch>
            <a:fillRect/>
          </a:stretch>
        </p:blipFill>
        <p:spPr>
          <a:xfrm>
            <a:off x="1853291" y="4128813"/>
            <a:ext cx="5542419" cy="793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7374" y="4088233"/>
            <a:ext cx="6836140" cy="8750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77516" y="7341438"/>
            <a:ext cx="4956296" cy="16350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447730" y="7356900"/>
            <a:ext cx="1886455" cy="166951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5400000">
            <a:off x="12592644" y="5715904"/>
            <a:ext cx="1654778" cy="583318"/>
            <a:chOff x="0" y="0"/>
            <a:chExt cx="1217741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1217741" cy="434340"/>
            </a:xfrm>
            <a:custGeom>
              <a:avLst/>
              <a:gdLst/>
              <a:ahLst/>
              <a:cxnLst/>
              <a:rect l="l" t="t" r="r" b="b"/>
              <a:pathLst>
                <a:path w="1217741" h="434340">
                  <a:moveTo>
                    <a:pt x="1199961" y="187960"/>
                  </a:moveTo>
                  <a:lnTo>
                    <a:pt x="938341" y="11430"/>
                  </a:lnTo>
                  <a:cubicBezTo>
                    <a:pt x="920561" y="0"/>
                    <a:pt x="897701" y="3810"/>
                    <a:pt x="885001" y="21590"/>
                  </a:cubicBezTo>
                  <a:cubicBezTo>
                    <a:pt x="873571" y="39370"/>
                    <a:pt x="877381" y="62230"/>
                    <a:pt x="895161" y="74930"/>
                  </a:cubicBezTo>
                  <a:lnTo>
                    <a:pt x="105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53911" y="257810"/>
                  </a:lnTo>
                  <a:lnTo>
                    <a:pt x="895161" y="364490"/>
                  </a:lnTo>
                  <a:cubicBezTo>
                    <a:pt x="877381" y="375920"/>
                    <a:pt x="873571" y="400050"/>
                    <a:pt x="885001" y="417830"/>
                  </a:cubicBezTo>
                  <a:cubicBezTo>
                    <a:pt x="892621" y="429260"/>
                    <a:pt x="904051" y="434340"/>
                    <a:pt x="916751" y="434340"/>
                  </a:cubicBezTo>
                  <a:cubicBezTo>
                    <a:pt x="924371" y="434340"/>
                    <a:pt x="931991" y="431800"/>
                    <a:pt x="938341" y="427990"/>
                  </a:cubicBezTo>
                  <a:lnTo>
                    <a:pt x="1201231" y="251460"/>
                  </a:lnTo>
                  <a:cubicBezTo>
                    <a:pt x="1211391" y="243840"/>
                    <a:pt x="1217741" y="232410"/>
                    <a:pt x="1217741" y="219710"/>
                  </a:cubicBezTo>
                  <a:cubicBezTo>
                    <a:pt x="1217741" y="207010"/>
                    <a:pt x="1211391" y="195580"/>
                    <a:pt x="119996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870008" y="1316075"/>
            <a:ext cx="3442805" cy="40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Username-Passwords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0538" y="3655502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Recruiter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0747" y="3608066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Client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351" y="6875615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Jobs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06071" y="6871221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Applications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3406925" y="5700443"/>
            <a:ext cx="1654778" cy="583318"/>
            <a:chOff x="0" y="0"/>
            <a:chExt cx="1217741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217741" cy="434340"/>
            </a:xfrm>
            <a:custGeom>
              <a:avLst/>
              <a:gdLst/>
              <a:ahLst/>
              <a:cxnLst/>
              <a:rect l="l" t="t" r="r" b="b"/>
              <a:pathLst>
                <a:path w="1217741" h="434340">
                  <a:moveTo>
                    <a:pt x="1199961" y="187960"/>
                  </a:moveTo>
                  <a:lnTo>
                    <a:pt x="938341" y="11430"/>
                  </a:lnTo>
                  <a:cubicBezTo>
                    <a:pt x="920561" y="0"/>
                    <a:pt x="897701" y="3810"/>
                    <a:pt x="885001" y="21590"/>
                  </a:cubicBezTo>
                  <a:cubicBezTo>
                    <a:pt x="873571" y="39370"/>
                    <a:pt x="877381" y="62230"/>
                    <a:pt x="895161" y="74930"/>
                  </a:cubicBezTo>
                  <a:lnTo>
                    <a:pt x="105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53911" y="257810"/>
                  </a:lnTo>
                  <a:lnTo>
                    <a:pt x="895161" y="364490"/>
                  </a:lnTo>
                  <a:cubicBezTo>
                    <a:pt x="877381" y="375920"/>
                    <a:pt x="873571" y="400050"/>
                    <a:pt x="885001" y="417830"/>
                  </a:cubicBezTo>
                  <a:cubicBezTo>
                    <a:pt x="892621" y="429260"/>
                    <a:pt x="904051" y="434340"/>
                    <a:pt x="916751" y="434340"/>
                  </a:cubicBezTo>
                  <a:cubicBezTo>
                    <a:pt x="924371" y="434340"/>
                    <a:pt x="931991" y="431800"/>
                    <a:pt x="938341" y="427990"/>
                  </a:cubicBezTo>
                  <a:lnTo>
                    <a:pt x="1201231" y="251460"/>
                  </a:lnTo>
                  <a:cubicBezTo>
                    <a:pt x="1211391" y="243840"/>
                    <a:pt x="1217741" y="232410"/>
                    <a:pt x="1217741" y="219710"/>
                  </a:cubicBezTo>
                  <a:cubicBezTo>
                    <a:pt x="1217741" y="207010"/>
                    <a:pt x="1211391" y="195580"/>
                    <a:pt x="119996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grpSp>
        <p:nvGrpSpPr>
          <p:cNvPr id="25" name="Group 25"/>
          <p:cNvGrpSpPr/>
          <p:nvPr/>
        </p:nvGrpSpPr>
        <p:grpSpPr>
          <a:xfrm rot="8509364">
            <a:off x="5433994" y="3054797"/>
            <a:ext cx="1536103" cy="484114"/>
            <a:chOff x="0" y="0"/>
            <a:chExt cx="13620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362051" cy="434340"/>
            </a:xfrm>
            <a:custGeom>
              <a:avLst/>
              <a:gdLst/>
              <a:ahLst/>
              <a:cxnLst/>
              <a:rect l="l" t="t" r="r" b="b"/>
              <a:pathLst>
                <a:path w="1362051" h="434340">
                  <a:moveTo>
                    <a:pt x="1344271" y="187960"/>
                  </a:moveTo>
                  <a:lnTo>
                    <a:pt x="1082651" y="11430"/>
                  </a:lnTo>
                  <a:cubicBezTo>
                    <a:pt x="1064871" y="0"/>
                    <a:pt x="1042011" y="3810"/>
                    <a:pt x="1029311" y="21590"/>
                  </a:cubicBezTo>
                  <a:cubicBezTo>
                    <a:pt x="1017881" y="39370"/>
                    <a:pt x="1021691" y="62230"/>
                    <a:pt x="1039471" y="74930"/>
                  </a:cubicBezTo>
                  <a:lnTo>
                    <a:pt x="11982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8221" y="257810"/>
                  </a:lnTo>
                  <a:lnTo>
                    <a:pt x="1039471" y="364490"/>
                  </a:lnTo>
                  <a:cubicBezTo>
                    <a:pt x="1021691" y="375920"/>
                    <a:pt x="1017881" y="400050"/>
                    <a:pt x="1029311" y="417830"/>
                  </a:cubicBezTo>
                  <a:cubicBezTo>
                    <a:pt x="1036931" y="429260"/>
                    <a:pt x="1048361" y="434340"/>
                    <a:pt x="1061061" y="434340"/>
                  </a:cubicBezTo>
                  <a:cubicBezTo>
                    <a:pt x="1068681" y="434340"/>
                    <a:pt x="1076301" y="431800"/>
                    <a:pt x="1082651" y="427990"/>
                  </a:cubicBezTo>
                  <a:lnTo>
                    <a:pt x="1345541" y="251460"/>
                  </a:lnTo>
                  <a:cubicBezTo>
                    <a:pt x="1355701" y="243840"/>
                    <a:pt x="1362051" y="232410"/>
                    <a:pt x="1362051" y="219710"/>
                  </a:cubicBezTo>
                  <a:cubicBezTo>
                    <a:pt x="1362051" y="207010"/>
                    <a:pt x="1355701" y="195580"/>
                    <a:pt x="134427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grpSp>
        <p:nvGrpSpPr>
          <p:cNvPr id="27" name="Group 27"/>
          <p:cNvGrpSpPr/>
          <p:nvPr/>
        </p:nvGrpSpPr>
        <p:grpSpPr>
          <a:xfrm rot="1941960">
            <a:off x="9869448" y="2968615"/>
            <a:ext cx="1553053" cy="489456"/>
            <a:chOff x="0" y="0"/>
            <a:chExt cx="1362051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1362051" cy="434340"/>
            </a:xfrm>
            <a:custGeom>
              <a:avLst/>
              <a:gdLst/>
              <a:ahLst/>
              <a:cxnLst/>
              <a:rect l="l" t="t" r="r" b="b"/>
              <a:pathLst>
                <a:path w="1362051" h="434340">
                  <a:moveTo>
                    <a:pt x="1344271" y="187960"/>
                  </a:moveTo>
                  <a:lnTo>
                    <a:pt x="1082651" y="11430"/>
                  </a:lnTo>
                  <a:cubicBezTo>
                    <a:pt x="1064871" y="0"/>
                    <a:pt x="1042011" y="3810"/>
                    <a:pt x="1029311" y="21590"/>
                  </a:cubicBezTo>
                  <a:cubicBezTo>
                    <a:pt x="1017881" y="39370"/>
                    <a:pt x="1021691" y="62230"/>
                    <a:pt x="1039471" y="74930"/>
                  </a:cubicBezTo>
                  <a:lnTo>
                    <a:pt x="11982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8221" y="257810"/>
                  </a:lnTo>
                  <a:lnTo>
                    <a:pt x="1039471" y="364490"/>
                  </a:lnTo>
                  <a:cubicBezTo>
                    <a:pt x="1021691" y="375920"/>
                    <a:pt x="1017881" y="400050"/>
                    <a:pt x="1029311" y="417830"/>
                  </a:cubicBezTo>
                  <a:cubicBezTo>
                    <a:pt x="1036931" y="429260"/>
                    <a:pt x="1048361" y="434340"/>
                    <a:pt x="1061061" y="434340"/>
                  </a:cubicBezTo>
                  <a:cubicBezTo>
                    <a:pt x="1068681" y="434340"/>
                    <a:pt x="1076301" y="431800"/>
                    <a:pt x="1082651" y="427990"/>
                  </a:cubicBezTo>
                  <a:lnTo>
                    <a:pt x="1345541" y="251460"/>
                  </a:lnTo>
                  <a:cubicBezTo>
                    <a:pt x="1355701" y="243840"/>
                    <a:pt x="1362051" y="232410"/>
                    <a:pt x="1362051" y="219710"/>
                  </a:cubicBezTo>
                  <a:cubicBezTo>
                    <a:pt x="1362051" y="207010"/>
                    <a:pt x="1355701" y="195580"/>
                    <a:pt x="134427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030367" y="102900"/>
            <a:ext cx="2828708" cy="9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sz="5393">
                <a:solidFill>
                  <a:srgbClr val="E9D8BA"/>
                </a:solidFill>
                <a:latin typeface="Mixa"/>
              </a:rPr>
              <a:t>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Custom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Roboto</vt:lpstr>
      <vt:lpstr>Oregano</vt:lpstr>
      <vt:lpstr>Open Sans 1</vt:lpstr>
      <vt:lpstr>Cormorant Garamond Bold Bold</vt:lpstr>
      <vt:lpstr>Calibri</vt:lpstr>
      <vt:lpstr>Mixa</vt:lpstr>
      <vt:lpstr>Cormorant Garamond Bold</vt:lpstr>
      <vt:lpstr>Cormorant Garamond Medium Bold</vt:lpstr>
      <vt:lpstr>Arial</vt:lpstr>
      <vt:lpstr>Open Sans Extra Bold</vt:lpstr>
      <vt:lpstr>Cormorant Garamond Medium</vt:lpstr>
      <vt:lpstr>Assistant Regular Bold</vt:lpstr>
      <vt:lpstr>Open Sans 2 Bold</vt:lpstr>
      <vt:lpstr>Open Sans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83_89_93_PPT</dc:title>
  <cp:lastModifiedBy>Karan Gandhi</cp:lastModifiedBy>
  <cp:revision>2</cp:revision>
  <dcterms:created xsi:type="dcterms:W3CDTF">2006-08-16T00:00:00Z</dcterms:created>
  <dcterms:modified xsi:type="dcterms:W3CDTF">2021-05-03T06:59:41Z</dcterms:modified>
  <dc:identifier>DAEQPTdLJiM</dc:identifier>
</cp:coreProperties>
</file>